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0F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3716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● SÍNTESE AO VIVO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920240"/>
            <a:ext cx="110642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E9F0EC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Síntese da imersão de liderança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548640" y="347472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E978F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Empresa Exemplo · indústria de bens de consumo · gerada ao vivo, entregue no mesmo dia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48640" y="4572000"/>
            <a:ext cx="7315200" cy="365760"/>
          </a:xfrm>
          <a:prstGeom prst="rect">
            <a:avLst/>
          </a:prstGeom>
          <a:solidFill>
            <a:srgbClr val="3FE0C5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100" kern="0" dirty="0">
                <a:solidFill>
                  <a:srgbClr val="070F0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EXEMPLO ILUSTRATIVO · DADOS FICTÍCIOS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0F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COMO FOI O DIA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7E978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exemplo ilustrativo · dados fictícios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3FE0C5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32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548640" y="233172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E978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líderes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337560" y="137160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3FE0C5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4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3337560" y="233172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E978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grupos focais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126480" y="137160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3FE0C5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~6h</a:t>
            </a:r>
            <a:endParaRPr lang="en-US" sz="5400" dirty="0"/>
          </a:p>
        </p:txBody>
      </p:sp>
      <p:sp>
        <p:nvSpPr>
          <p:cNvPr id="9" name="Text 7"/>
          <p:cNvSpPr/>
          <p:nvPr/>
        </p:nvSpPr>
        <p:spPr>
          <a:xfrm>
            <a:off x="6126480" y="233172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E978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 conversa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915400" y="137160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3FE0C5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1</a:t>
            </a:r>
            <a:endParaRPr lang="en-US" sz="5400" dirty="0"/>
          </a:p>
        </p:txBody>
      </p:sp>
      <p:sp>
        <p:nvSpPr>
          <p:cNvPr id="11" name="Text 9"/>
          <p:cNvSpPr/>
          <p:nvPr/>
        </p:nvSpPr>
        <p:spPr>
          <a:xfrm>
            <a:off x="8915400" y="233172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E978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dia presencial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48640" y="33832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9F0EC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Síntese pronta no encerramento, sem retrabalho.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548640" y="4023360"/>
            <a:ext cx="10515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7E978F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A liderança chega alinhada no propósito e dividida na execução. O maior atrito do dia: decidir rápido sem deixar ninguém para trás.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0F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 QUE OUVIMOS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7E978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exemplo ilustrativo · dados fictícios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365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›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960120" y="1371600"/>
            <a:ext cx="10332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Vontade de decidir mais rápido, com menos reuniões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548640" y="2212848"/>
            <a:ext cx="365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›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960120" y="2212848"/>
            <a:ext cx="10332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Faltam alçadas claras de decisão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548640" y="3054096"/>
            <a:ext cx="365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›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960120" y="3054096"/>
            <a:ext cx="10332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Confiança entre áreas destrava resultado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548640" y="3895344"/>
            <a:ext cx="365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›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960120" y="3895344"/>
            <a:ext cx="10332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Cuidar das pessoas sem perder ritmo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548640" y="4736592"/>
            <a:ext cx="365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›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960120" y="4736592"/>
            <a:ext cx="10332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Busca por um propósito comum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0F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TEMAS POR FREQUÊNCIA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7E978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exemplo ilustrativo · dados fictícios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4937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Cliente no centro das decisões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5669280" y="1536192"/>
            <a:ext cx="4754880" cy="292608"/>
          </a:xfrm>
          <a:prstGeom prst="roundRect">
            <a:avLst>
              <a:gd name="adj" fmla="val 15625"/>
            </a:avLst>
          </a:prstGeom>
          <a:solidFill>
            <a:srgbClr val="0F211E"/>
          </a:solidFill>
          <a:ln/>
        </p:spPr>
      </p:sp>
      <p:sp>
        <p:nvSpPr>
          <p:cNvPr id="6" name="Shape 4"/>
          <p:cNvSpPr/>
          <p:nvPr/>
        </p:nvSpPr>
        <p:spPr>
          <a:xfrm>
            <a:off x="5669280" y="1536192"/>
            <a:ext cx="4754880" cy="292608"/>
          </a:xfrm>
          <a:prstGeom prst="roundRect">
            <a:avLst>
              <a:gd name="adj" fmla="val 15625"/>
            </a:avLst>
          </a:prstGeom>
          <a:solidFill>
            <a:srgbClr val="3FE0C5"/>
          </a:solidFill>
          <a:ln/>
        </p:spPr>
      </p:sp>
      <p:sp>
        <p:nvSpPr>
          <p:cNvPr id="7" name="Text 5"/>
          <p:cNvSpPr/>
          <p:nvPr/>
        </p:nvSpPr>
        <p:spPr>
          <a:xfrm>
            <a:off x="10561320" y="137160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71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2304288"/>
            <a:ext cx="4937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Clareza de papéis e alçadas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5669280" y="2468880"/>
            <a:ext cx="4754880" cy="292608"/>
          </a:xfrm>
          <a:prstGeom prst="roundRect">
            <a:avLst>
              <a:gd name="adj" fmla="val 15625"/>
            </a:avLst>
          </a:prstGeom>
          <a:solidFill>
            <a:srgbClr val="0F211E"/>
          </a:solidFill>
          <a:ln/>
        </p:spPr>
      </p:sp>
      <p:sp>
        <p:nvSpPr>
          <p:cNvPr id="10" name="Shape 8"/>
          <p:cNvSpPr/>
          <p:nvPr/>
        </p:nvSpPr>
        <p:spPr>
          <a:xfrm>
            <a:off x="5669280" y="2468880"/>
            <a:ext cx="3214567" cy="292608"/>
          </a:xfrm>
          <a:prstGeom prst="roundRect">
            <a:avLst>
              <a:gd name="adj" fmla="val 15625"/>
            </a:avLst>
          </a:prstGeom>
          <a:solidFill>
            <a:srgbClr val="3FE0C5"/>
          </a:solidFill>
          <a:ln/>
        </p:spPr>
      </p:sp>
      <p:sp>
        <p:nvSpPr>
          <p:cNvPr id="11" name="Text 9"/>
          <p:cNvSpPr/>
          <p:nvPr/>
        </p:nvSpPr>
        <p:spPr>
          <a:xfrm>
            <a:off x="10561320" y="2304288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48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548640" y="3236976"/>
            <a:ext cx="4937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Confiança entre áreas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5669280" y="3401568"/>
            <a:ext cx="4754880" cy="292608"/>
          </a:xfrm>
          <a:prstGeom prst="roundRect">
            <a:avLst>
              <a:gd name="adj" fmla="val 15625"/>
            </a:avLst>
          </a:prstGeom>
          <a:solidFill>
            <a:srgbClr val="0F211E"/>
          </a:solidFill>
          <a:ln/>
        </p:spPr>
      </p:sp>
      <p:sp>
        <p:nvSpPr>
          <p:cNvPr id="14" name="Shape 12"/>
          <p:cNvSpPr/>
          <p:nvPr/>
        </p:nvSpPr>
        <p:spPr>
          <a:xfrm>
            <a:off x="5669280" y="3401568"/>
            <a:ext cx="2611835" cy="292608"/>
          </a:xfrm>
          <a:prstGeom prst="roundRect">
            <a:avLst>
              <a:gd name="adj" fmla="val 15625"/>
            </a:avLst>
          </a:prstGeom>
          <a:solidFill>
            <a:srgbClr val="3FE0C5"/>
          </a:solidFill>
          <a:ln/>
        </p:spPr>
      </p:sp>
      <p:sp>
        <p:nvSpPr>
          <p:cNvPr id="15" name="Text 13"/>
          <p:cNvSpPr/>
          <p:nvPr/>
        </p:nvSpPr>
        <p:spPr>
          <a:xfrm>
            <a:off x="10561320" y="3236976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39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548640" y="4169664"/>
            <a:ext cx="4937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Decisão baseada em dado</a:t>
            </a:r>
            <a:endParaRPr lang="en-US" sz="1700" dirty="0"/>
          </a:p>
        </p:txBody>
      </p:sp>
      <p:sp>
        <p:nvSpPr>
          <p:cNvPr id="17" name="Shape 15"/>
          <p:cNvSpPr/>
          <p:nvPr/>
        </p:nvSpPr>
        <p:spPr>
          <a:xfrm>
            <a:off x="5669280" y="4334256"/>
            <a:ext cx="4754880" cy="292608"/>
          </a:xfrm>
          <a:prstGeom prst="roundRect">
            <a:avLst>
              <a:gd name="adj" fmla="val 15625"/>
            </a:avLst>
          </a:prstGeom>
          <a:solidFill>
            <a:srgbClr val="0F211E"/>
          </a:solidFill>
          <a:ln/>
        </p:spPr>
      </p:sp>
      <p:sp>
        <p:nvSpPr>
          <p:cNvPr id="18" name="Shape 16"/>
          <p:cNvSpPr/>
          <p:nvPr/>
        </p:nvSpPr>
        <p:spPr>
          <a:xfrm>
            <a:off x="5669280" y="4334256"/>
            <a:ext cx="1808194" cy="292608"/>
          </a:xfrm>
          <a:prstGeom prst="roundRect">
            <a:avLst>
              <a:gd name="adj" fmla="val 15625"/>
            </a:avLst>
          </a:prstGeom>
          <a:solidFill>
            <a:srgbClr val="3FE0C5"/>
          </a:solidFill>
          <a:ln/>
        </p:spPr>
      </p:sp>
      <p:sp>
        <p:nvSpPr>
          <p:cNvPr id="19" name="Text 17"/>
          <p:cNvSpPr/>
          <p:nvPr/>
        </p:nvSpPr>
        <p:spPr>
          <a:xfrm>
            <a:off x="10561320" y="4169664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27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548640" y="5102352"/>
            <a:ext cx="4937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Ritmo sustentável</a:t>
            </a:r>
            <a:endParaRPr lang="en-US" sz="1700" dirty="0"/>
          </a:p>
        </p:txBody>
      </p:sp>
      <p:sp>
        <p:nvSpPr>
          <p:cNvPr id="21" name="Shape 19"/>
          <p:cNvSpPr/>
          <p:nvPr/>
        </p:nvSpPr>
        <p:spPr>
          <a:xfrm>
            <a:off x="5669280" y="5266944"/>
            <a:ext cx="4754880" cy="292608"/>
          </a:xfrm>
          <a:prstGeom prst="roundRect">
            <a:avLst>
              <a:gd name="adj" fmla="val 15625"/>
            </a:avLst>
          </a:prstGeom>
          <a:solidFill>
            <a:srgbClr val="0F211E"/>
          </a:solidFill>
          <a:ln/>
        </p:spPr>
      </p:sp>
      <p:sp>
        <p:nvSpPr>
          <p:cNvPr id="22" name="Shape 20"/>
          <p:cNvSpPr/>
          <p:nvPr/>
        </p:nvSpPr>
        <p:spPr>
          <a:xfrm>
            <a:off x="5669280" y="5266944"/>
            <a:ext cx="1473343" cy="292608"/>
          </a:xfrm>
          <a:prstGeom prst="roundRect">
            <a:avLst>
              <a:gd name="adj" fmla="val 15625"/>
            </a:avLst>
          </a:prstGeom>
          <a:solidFill>
            <a:srgbClr val="3FE0C5"/>
          </a:solidFill>
          <a:ln/>
        </p:spPr>
      </p:sp>
      <p:sp>
        <p:nvSpPr>
          <p:cNvPr id="23" name="Text 21"/>
          <p:cNvSpPr/>
          <p:nvPr/>
        </p:nvSpPr>
        <p:spPr>
          <a:xfrm>
            <a:off x="10561320" y="5102352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22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0F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TENSÕES DA SALA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7E978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exemplo ilustrativo · dados fictícios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5303520" cy="1737360"/>
          </a:xfrm>
          <a:prstGeom prst="roundRect">
            <a:avLst>
              <a:gd name="adj" fmla="val 4211"/>
            </a:avLst>
          </a:prstGeom>
          <a:solidFill>
            <a:srgbClr val="0C1917"/>
          </a:solidFill>
          <a:ln w="12700">
            <a:solidFill>
              <a:srgbClr val="1C353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965960"/>
            <a:ext cx="47548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F0EC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Velocidade</a:t>
            </a:r>
            <a:pPr indent="0" marL="0">
              <a:buNone/>
            </a:pPr>
            <a:r>
              <a:rPr lang="en-US" sz="1200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vs   </a:t>
            </a:r>
            <a:pPr indent="0" marL="0">
              <a:buNone/>
            </a:pPr>
            <a:r>
              <a:rPr lang="en-US" sz="1800" b="1" dirty="0">
                <a:solidFill>
                  <a:srgbClr val="E9F0EC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Alinhamento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126480" y="1463040"/>
            <a:ext cx="5303520" cy="1737360"/>
          </a:xfrm>
          <a:prstGeom prst="roundRect">
            <a:avLst>
              <a:gd name="adj" fmla="val 4211"/>
            </a:avLst>
          </a:prstGeom>
          <a:solidFill>
            <a:srgbClr val="0C1917"/>
          </a:solidFill>
          <a:ln w="12700">
            <a:solidFill>
              <a:srgbClr val="1C353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0" y="1965960"/>
            <a:ext cx="47548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F0EC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Autonomia</a:t>
            </a:r>
            <a:pPr indent="0" marL="0">
              <a:buNone/>
            </a:pPr>
            <a:r>
              <a:rPr lang="en-US" sz="1200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vs   </a:t>
            </a:r>
            <a:pPr indent="0" marL="0">
              <a:buNone/>
            </a:pPr>
            <a:r>
              <a:rPr lang="en-US" sz="1800" b="1" dirty="0">
                <a:solidFill>
                  <a:srgbClr val="E9F0EC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Padronização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48640" y="3566160"/>
            <a:ext cx="5303520" cy="1737360"/>
          </a:xfrm>
          <a:prstGeom prst="roundRect">
            <a:avLst>
              <a:gd name="adj" fmla="val 4211"/>
            </a:avLst>
          </a:prstGeom>
          <a:solidFill>
            <a:srgbClr val="0C1917"/>
          </a:solidFill>
          <a:ln w="12700">
            <a:solidFill>
              <a:srgbClr val="1C353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4069080"/>
            <a:ext cx="47548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F0EC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Cuidado com pessoas</a:t>
            </a:r>
            <a:pPr indent="0" marL="0">
              <a:buNone/>
            </a:pPr>
            <a:r>
              <a:rPr lang="en-US" sz="1200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vs   </a:t>
            </a:r>
            <a:pPr indent="0" marL="0">
              <a:buNone/>
            </a:pPr>
            <a:r>
              <a:rPr lang="en-US" sz="1800" b="1" dirty="0">
                <a:solidFill>
                  <a:srgbClr val="E9F0EC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Pressão por resultado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6126480" y="3566160"/>
            <a:ext cx="5303520" cy="1737360"/>
          </a:xfrm>
          <a:prstGeom prst="roundRect">
            <a:avLst>
              <a:gd name="adj" fmla="val 4211"/>
            </a:avLst>
          </a:prstGeom>
          <a:solidFill>
            <a:srgbClr val="0C1917"/>
          </a:solidFill>
          <a:ln w="12700">
            <a:solidFill>
              <a:srgbClr val="1C353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0" y="4069080"/>
            <a:ext cx="47548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F0EC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Longo prazo</a:t>
            </a:r>
            <a:pPr indent="0" marL="0">
              <a:buNone/>
            </a:pPr>
            <a:r>
              <a:rPr lang="en-US" sz="1200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vs   </a:t>
            </a:r>
            <a:pPr indent="0" marL="0">
              <a:buNone/>
            </a:pPr>
            <a:r>
              <a:rPr lang="en-US" sz="1800" b="1" dirty="0">
                <a:solidFill>
                  <a:srgbClr val="E9F0EC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Urgência do trimestre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0F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DECISÕES REGISTRADAS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7E978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exemplo ilustrativo · dados fictícios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73152" cy="868680"/>
          </a:xfrm>
          <a:prstGeom prst="rect">
            <a:avLst/>
          </a:prstGeom>
          <a:solidFill>
            <a:srgbClr val="3FE0C5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1417320"/>
            <a:ext cx="66751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Mapa de alçadas por nível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680960" y="1417320"/>
            <a:ext cx="25603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E978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Ana, Operações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0241280" y="1417320"/>
            <a:ext cx="1371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30 dias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48640" y="2496312"/>
            <a:ext cx="73152" cy="868680"/>
          </a:xfrm>
          <a:prstGeom prst="rect">
            <a:avLst/>
          </a:prstGeom>
          <a:solidFill>
            <a:srgbClr val="3FE0C5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2496312"/>
            <a:ext cx="66751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Ritual quinzenal de priorização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680960" y="2496312"/>
            <a:ext cx="25603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E978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Bruno, Comercial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0241280" y="2496312"/>
            <a:ext cx="1371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Próximo mês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3575304"/>
            <a:ext cx="73152" cy="868680"/>
          </a:xfrm>
          <a:prstGeom prst="rect">
            <a:avLst/>
          </a:prstGeom>
          <a:solidFill>
            <a:srgbClr val="3FE0C5"/>
          </a:solidFill>
          <a:ln/>
        </p:spPr>
      </p:sp>
      <p:sp>
        <p:nvSpPr>
          <p:cNvPr id="13" name="Text 11"/>
          <p:cNvSpPr/>
          <p:nvPr/>
        </p:nvSpPr>
        <p:spPr>
          <a:xfrm>
            <a:off x="822960" y="3575304"/>
            <a:ext cx="66751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Padronizar comunicação de decisões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7680960" y="3575304"/>
            <a:ext cx="25603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E978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Carla, RH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0241280" y="3575304"/>
            <a:ext cx="1371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45 dias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48640" y="4654296"/>
            <a:ext cx="73152" cy="868680"/>
          </a:xfrm>
          <a:prstGeom prst="rect">
            <a:avLst/>
          </a:prstGeom>
          <a:solidFill>
            <a:srgbClr val="3FE0C5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4654296"/>
            <a:ext cx="66751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3 indicadores de decisão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7680960" y="4654296"/>
            <a:ext cx="25603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E978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Diego, Estratégia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0241280" y="4654296"/>
            <a:ext cx="1371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60 dias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70F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PLANO DE AÇÃO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7E978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exemplo ilustrativo · dados fictícios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97280" y="137160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Mapear decisões recorrentes e seus donos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2121408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97280" y="2121408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Rodar o primeiro ciclo de priorização em 2 semanas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48640" y="2871216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97280" y="2871216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Painel simples com os 3 indicadores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48640" y="3621024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97280" y="3621024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Comunicar o mapa de alçadas às gerências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48640" y="4370832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FE0C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097280" y="4370832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9F0EC"/>
                </a:solidFill>
                <a:latin typeface="Instrument Sans" pitchFamily="34" charset="0"/>
                <a:ea typeface="Instrument Sans" pitchFamily="34" charset="-122"/>
                <a:cs typeface="Instrument Sans" pitchFamily="34" charset="-120"/>
              </a:rPr>
              <a:t>Revisar o acordo em 90 dias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48640" y="548640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FE0C5"/>
                </a:solidFill>
                <a:latin typeface="Syne" pitchFamily="34" charset="0"/>
                <a:ea typeface="Syne" pitchFamily="34" charset="-122"/>
                <a:cs typeface="Syne" pitchFamily="34" charset="-120"/>
              </a:rPr>
              <a:t>Entregue no mesmo dia do workshop, sem retrabalho.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2026-06-30T05:51:23Z</dcterms:created>
  <dcterms:modified xsi:type="dcterms:W3CDTF">2026-06-30T05:51:23Z</dcterms:modified>
</cp:coreProperties>
</file>